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2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F07090-0A5E-4AA4-8121-B8CFE7A49973}" type="datetimeFigureOut">
              <a:rPr lang="fa-IR" smtClean="0"/>
              <a:t>08/03/1437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9C673B1-BCA9-4976-9A7F-811DE6849A64}"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F07090-0A5E-4AA4-8121-B8CFE7A49973}"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F07090-0A5E-4AA4-8121-B8CFE7A49973}"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F07090-0A5E-4AA4-8121-B8CFE7A49973}"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F07090-0A5E-4AA4-8121-B8CFE7A49973}"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C673B1-BCA9-4976-9A7F-811DE6849A64}"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F07090-0A5E-4AA4-8121-B8CFE7A49973}"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F07090-0A5E-4AA4-8121-B8CFE7A49973}" type="datetimeFigureOut">
              <a:rPr lang="fa-IR" smtClean="0"/>
              <a:t>08/03/1437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F07090-0A5E-4AA4-8121-B8CFE7A49973}" type="datetimeFigureOut">
              <a:rPr lang="fa-IR" smtClean="0"/>
              <a:t>08/03/1437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07090-0A5E-4AA4-8121-B8CFE7A49973}" type="datetimeFigureOut">
              <a:rPr lang="fa-IR" smtClean="0"/>
              <a:t>08/03/1437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F07090-0A5E-4AA4-8121-B8CFE7A49973}"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C673B1-BCA9-4976-9A7F-811DE6849A64}"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F07090-0A5E-4AA4-8121-B8CFE7A49973}"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9C673B1-BCA9-4976-9A7F-811DE6849A64}"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F07090-0A5E-4AA4-8121-B8CFE7A49973}" type="datetimeFigureOut">
              <a:rPr lang="fa-IR" smtClean="0"/>
              <a:t>08/03/1437</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C673B1-BCA9-4976-9A7F-811DE6849A64}"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6864" cy="4896544"/>
          </a:xfrm>
        </p:spPr>
        <p:txBody>
          <a:bodyPr>
            <a:normAutofit/>
          </a:bodyPr>
          <a:lstStyle/>
          <a:p>
            <a:r>
              <a:rPr lang="fa-IR" sz="7300" b="1" dirty="0" smtClean="0">
                <a:latin typeface="Andalus" pitchFamily="18" charset="-78"/>
                <a:cs typeface="Andalus" pitchFamily="18" charset="-78"/>
              </a:rPr>
              <a:t>بسم الله الرحمن الرحیم</a:t>
            </a:r>
            <a:r>
              <a:rPr lang="fa-IR" dirty="0" smtClean="0"/>
              <a:t/>
            </a:r>
            <a:br>
              <a:rPr lang="fa-IR" dirty="0" smtClean="0"/>
            </a:br>
            <a:r>
              <a:rPr lang="fa-IR" dirty="0" smtClean="0"/>
              <a:t/>
            </a:r>
            <a:br>
              <a:rPr lang="fa-IR" dirty="0" smtClean="0"/>
            </a:br>
            <a:r>
              <a:rPr lang="fa-IR" b="1" i="1" dirty="0" smtClean="0"/>
              <a:t>تشخیص مسئله</a:t>
            </a:r>
            <a:endParaRPr lang="fa-IR" b="1" i="1" dirty="0"/>
          </a:p>
        </p:txBody>
      </p:sp>
    </p:spTree>
    <p:extLst>
      <p:ext uri="{BB962C8B-B14F-4D97-AF65-F5344CB8AC3E}">
        <p14:creationId xmlns:p14="http://schemas.microsoft.com/office/powerpoint/2010/main" val="2904714706"/>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ساده کردن کارها:</a:t>
            </a:r>
            <a:endParaRPr lang="fa-IR" dirty="0"/>
          </a:p>
        </p:txBody>
      </p:sp>
      <p:sp>
        <p:nvSpPr>
          <p:cNvPr id="3" name="Content Placeholder 2"/>
          <p:cNvSpPr>
            <a:spLocks noGrp="1"/>
          </p:cNvSpPr>
          <p:nvPr>
            <p:ph idx="1"/>
          </p:nvPr>
        </p:nvSpPr>
        <p:spPr/>
        <p:txBody>
          <a:bodyPr/>
          <a:lstStyle/>
          <a:p>
            <a:pPr algn="just"/>
            <a:r>
              <a:rPr lang="fa-IR" dirty="0" smtClean="0"/>
              <a:t>گاهی در حین بررسی به منظورساده کردن کارها درسازمان،متوجه مشکل مهم ترواساسی ترمی شویم.</a:t>
            </a:r>
          </a:p>
          <a:p>
            <a:pPr algn="just"/>
            <a:r>
              <a:rPr lang="fa-IR" dirty="0" smtClean="0"/>
              <a:t>در این روش داشتن نمودارگردش کاردرهرسازمان و تشویق کارکنان به ترسیم نمودارگردش امورمربوط به خودکمک زیادی به شناسایی مسائل می کند.</a:t>
            </a:r>
            <a:endParaRPr lang="fa-IR" dirty="0"/>
          </a:p>
        </p:txBody>
      </p:sp>
    </p:spTree>
    <p:extLst>
      <p:ext uri="{BB962C8B-B14F-4D97-AF65-F5344CB8AC3E}">
        <p14:creationId xmlns:p14="http://schemas.microsoft.com/office/powerpoint/2010/main" val="1273325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کنترل آماری:</a:t>
            </a:r>
            <a:endParaRPr lang="fa-IR" dirty="0"/>
          </a:p>
        </p:txBody>
      </p:sp>
      <p:sp>
        <p:nvSpPr>
          <p:cNvPr id="3" name="Content Placeholder 2"/>
          <p:cNvSpPr>
            <a:spLocks noGrp="1"/>
          </p:cNvSpPr>
          <p:nvPr>
            <p:ph idx="1"/>
          </p:nvPr>
        </p:nvSpPr>
        <p:spPr/>
        <p:txBody>
          <a:bodyPr/>
          <a:lstStyle/>
          <a:p>
            <a:pPr algn="just"/>
            <a:r>
              <a:rPr lang="fa-IR" dirty="0" smtClean="0"/>
              <a:t>این روش مهم ترین روش مسئله یابی است.آمار،اطلاعات بسیارمناسبی از روندفعالیتهای سیستم در اختیارمی گذارد.</a:t>
            </a:r>
          </a:p>
          <a:p>
            <a:pPr algn="just"/>
            <a:r>
              <a:rPr lang="fa-IR" dirty="0" smtClean="0"/>
              <a:t>گردآوری داده ها به منظورتولیداطلاعات مناسب بایدکلیه مراحل سیستم رادربرگیرد.بدین مفهوم که ازداده ها یا ورودی های سیستم ،فرآیندآن وستانده ها اطلاعات به هنگام ودقیقی رادراختیاربگذارد.</a:t>
            </a:r>
            <a:endParaRPr lang="fa-IR" dirty="0"/>
          </a:p>
        </p:txBody>
      </p:sp>
    </p:spTree>
    <p:extLst>
      <p:ext uri="{BB962C8B-B14F-4D97-AF65-F5344CB8AC3E}">
        <p14:creationId xmlns:p14="http://schemas.microsoft.com/office/powerpoint/2010/main" val="3384622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مقایسه کیفی و به کار گیری تجربه:</a:t>
            </a:r>
            <a:endParaRPr lang="fa-IR" dirty="0"/>
          </a:p>
        </p:txBody>
      </p:sp>
      <p:sp>
        <p:nvSpPr>
          <p:cNvPr id="3" name="Content Placeholder 2"/>
          <p:cNvSpPr>
            <a:spLocks noGrp="1"/>
          </p:cNvSpPr>
          <p:nvPr>
            <p:ph idx="1"/>
          </p:nvPr>
        </p:nvSpPr>
        <p:spPr/>
        <p:txBody>
          <a:bodyPr/>
          <a:lstStyle/>
          <a:p>
            <a:pPr algn="just"/>
            <a:r>
              <a:rPr lang="fa-IR" dirty="0" smtClean="0"/>
              <a:t>دربسیاری از مواقع،افرادآمارواطلاعات مقداری ازعملکرد سیستم ندارند،بلکه در مشاهدات عینی خود،پدیده ها،عملکردهاوفرآیندهارادرذهن خودموردبررسی قرارداده و به اظهار نظرمی پردازند.افرادباتجربه و خبره نسبت به کوچکترین تغییرات حساس هستندوباسرعت زیادی به ماهیت مسئله پی می برند.بنابراین استفاده از نظرات این افراد برای شناخت مسائل و مشکلات روشی ساده و مفید است.</a:t>
            </a:r>
            <a:endParaRPr lang="fa-IR" dirty="0"/>
          </a:p>
        </p:txBody>
      </p:sp>
    </p:spTree>
    <p:extLst>
      <p:ext uri="{BB962C8B-B14F-4D97-AF65-F5344CB8AC3E}">
        <p14:creationId xmlns:p14="http://schemas.microsoft.com/office/powerpoint/2010/main" val="2229438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کنترل گلو گاها:</a:t>
            </a:r>
            <a:endParaRPr lang="fa-IR" dirty="0"/>
          </a:p>
        </p:txBody>
      </p:sp>
      <p:sp>
        <p:nvSpPr>
          <p:cNvPr id="3" name="Content Placeholder 2"/>
          <p:cNvSpPr>
            <a:spLocks noGrp="1"/>
          </p:cNvSpPr>
          <p:nvPr>
            <p:ph idx="1"/>
          </p:nvPr>
        </p:nvSpPr>
        <p:spPr/>
        <p:txBody>
          <a:bodyPr>
            <a:normAutofit/>
          </a:bodyPr>
          <a:lstStyle/>
          <a:p>
            <a:pPr algn="just"/>
            <a:r>
              <a:rPr lang="fa-IR" sz="2800" dirty="0" smtClean="0"/>
              <a:t>برای شناسایی مسائل حیاتی سازمان بایدنقاط استراتژیک و کلیدی موردبررسی قرار گیرند.نقاط کلیدی آن بخش از عملیات وواحدهایی هستندکه نتایج و عملکرددر کل برنامه نقش مهم وتعیین کننده ای دارد.به عنوان مثال در فرآینددرمان،بخش استریلیزاسیون یک نقطه کلیدی(گلوگاه)است.انتخاب نقاط کلیدی برای کنترل و تشخیص مسئله به خاطر آن است که در اغلب موارد کنترل تمامی جریان عملیت ممکن یا مقرون به صرفه نیست.بنابراین یک یا چند نقطه راانتخاب کردوکنترل را در آن نقطه انجام داد.گلوگاه هاباید درجایی انتخاب شوند که ازارزیابی آنها بتوان عملکردکلی سیستم را شناخت.</a:t>
            </a:r>
            <a:endParaRPr lang="fa-IR" sz="2800" dirty="0"/>
          </a:p>
        </p:txBody>
      </p:sp>
    </p:spTree>
    <p:extLst>
      <p:ext uri="{BB962C8B-B14F-4D97-AF65-F5344CB8AC3E}">
        <p14:creationId xmlns:p14="http://schemas.microsoft.com/office/powerpoint/2010/main" val="1407661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کنترل مالی:</a:t>
            </a:r>
            <a:endParaRPr lang="fa-IR" dirty="0"/>
          </a:p>
        </p:txBody>
      </p:sp>
      <p:sp>
        <p:nvSpPr>
          <p:cNvPr id="3" name="Content Placeholder 2"/>
          <p:cNvSpPr>
            <a:spLocks noGrp="1"/>
          </p:cNvSpPr>
          <p:nvPr>
            <p:ph idx="1"/>
          </p:nvPr>
        </p:nvSpPr>
        <p:spPr/>
        <p:txBody>
          <a:bodyPr/>
          <a:lstStyle/>
          <a:p>
            <a:pPr algn="just"/>
            <a:r>
              <a:rPr lang="fa-IR" dirty="0" smtClean="0"/>
              <a:t>گاهی اوقات از بررسی بوجه و هزینه درآمدسازمان به عملکرد آن پی برد.شاخص هزینه های مختلف سازمان بایددردوره های زمانی بررسی گرددودر صورت لزوم هزینه ها استخراج وبا شاخص معیارسنجیده شود.</a:t>
            </a:r>
            <a:endParaRPr lang="fa-IR" dirty="0"/>
          </a:p>
        </p:txBody>
      </p:sp>
    </p:spTree>
    <p:extLst>
      <p:ext uri="{BB962C8B-B14F-4D97-AF65-F5344CB8AC3E}">
        <p14:creationId xmlns:p14="http://schemas.microsoft.com/office/powerpoint/2010/main" val="269953664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کنترل زمانی:</a:t>
            </a:r>
            <a:endParaRPr lang="fa-IR" dirty="0"/>
          </a:p>
        </p:txBody>
      </p:sp>
      <p:sp>
        <p:nvSpPr>
          <p:cNvPr id="3" name="Content Placeholder 2"/>
          <p:cNvSpPr>
            <a:spLocks noGrp="1"/>
          </p:cNvSpPr>
          <p:nvPr>
            <p:ph idx="1"/>
          </p:nvPr>
        </p:nvSpPr>
        <p:spPr/>
        <p:txBody>
          <a:bodyPr/>
          <a:lstStyle/>
          <a:p>
            <a:pPr algn="just"/>
            <a:r>
              <a:rPr lang="fa-IR" dirty="0" smtClean="0"/>
              <a:t>برخی ازروشهای کنترل تنها به عامل زمان توجه دارند.این روش ها به جای پرداختن به اجزای سازمان به فعالیت ها و رویدادها ورابطه آنها توجه می کنندوازایت جهت وازاین جهت به نسبت به سایر روشها بیشتر سیستمی عمل می کنند.به عنوان مثال می توان ازجدول گانت نام برد.</a:t>
            </a:r>
            <a:endParaRPr lang="fa-IR" dirty="0"/>
          </a:p>
        </p:txBody>
      </p:sp>
    </p:spTree>
    <p:extLst>
      <p:ext uri="{BB962C8B-B14F-4D97-AF65-F5344CB8AC3E}">
        <p14:creationId xmlns:p14="http://schemas.microsoft.com/office/powerpoint/2010/main" val="118338529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بررسی فرآیندزمان انتظار:</a:t>
            </a:r>
            <a:endParaRPr lang="fa-IR" dirty="0"/>
          </a:p>
        </p:txBody>
      </p:sp>
      <p:sp>
        <p:nvSpPr>
          <p:cNvPr id="3" name="Content Placeholder 2"/>
          <p:cNvSpPr>
            <a:spLocks noGrp="1"/>
          </p:cNvSpPr>
          <p:nvPr>
            <p:ph idx="1"/>
          </p:nvPr>
        </p:nvSpPr>
        <p:spPr/>
        <p:txBody>
          <a:bodyPr/>
          <a:lstStyle/>
          <a:p>
            <a:pPr algn="just"/>
            <a:r>
              <a:rPr lang="fa-IR" dirty="0" smtClean="0"/>
              <a:t>هربیماریا مراجعه کننده ازبدو ورود به سیستم ارائه خدمات تا لحظه خروج،ازتعدادی ازفرآندهایاایستگاه های خدماتی عبور می کند.در این روش،مدت زمان انتظاربرای دریافت هرخدمت ومدت زمان توقف در هرایستگاه اندازه گیری می شودودرصورت زمان انتظاروتوقف بیش ازمعمول باید مشکل بررسی شود.</a:t>
            </a:r>
            <a:endParaRPr lang="fa-IR" dirty="0"/>
          </a:p>
        </p:txBody>
      </p:sp>
    </p:spTree>
    <p:extLst>
      <p:ext uri="{BB962C8B-B14F-4D97-AF65-F5344CB8AC3E}">
        <p14:creationId xmlns:p14="http://schemas.microsoft.com/office/powerpoint/2010/main" val="35005475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بررسی متون:</a:t>
            </a:r>
            <a:endParaRPr lang="fa-IR" dirty="0"/>
          </a:p>
        </p:txBody>
      </p:sp>
      <p:sp>
        <p:nvSpPr>
          <p:cNvPr id="3" name="Content Placeholder 2"/>
          <p:cNvSpPr>
            <a:spLocks noGrp="1"/>
          </p:cNvSpPr>
          <p:nvPr>
            <p:ph idx="1"/>
          </p:nvPr>
        </p:nvSpPr>
        <p:spPr/>
        <p:txBody>
          <a:bodyPr/>
          <a:lstStyle/>
          <a:p>
            <a:pPr algn="just"/>
            <a:r>
              <a:rPr lang="fa-IR" dirty="0" smtClean="0"/>
              <a:t>این روش مهم ترین و با اولویت ترین روش برای تشخیص مسائل م مشکلات سیستم است واساس شناسایی پدیده ها وروابط علیتی راتشکیل می دهد.مطالعه کتابها،مجله هاوگزارش های علمی وسایرمنابع نوشتاری،استفاده ازنرم افزارهای کامپیوتری و شبکه های اطلاع رسانی بینش علمی مارا به پدیده ها تقویت می کندوحساسیت علمی مارا بالا می بردو بدین ترتیب مسائل ومشکلات بهتردیده می شوندوازسوی دیگران به سادگی می توان درشناخت و حل مشکل بهره گرفت.</a:t>
            </a:r>
            <a:endParaRPr lang="fa-IR" dirty="0"/>
          </a:p>
        </p:txBody>
      </p:sp>
    </p:spTree>
    <p:extLst>
      <p:ext uri="{BB962C8B-B14F-4D97-AF65-F5344CB8AC3E}">
        <p14:creationId xmlns:p14="http://schemas.microsoft.com/office/powerpoint/2010/main" val="240672811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شرکت در دوره های آموزشی و همایشهای علمی:</a:t>
            </a:r>
            <a:endParaRPr lang="fa-IR" dirty="0"/>
          </a:p>
        </p:txBody>
      </p:sp>
      <p:sp>
        <p:nvSpPr>
          <p:cNvPr id="3" name="Content Placeholder 2"/>
          <p:cNvSpPr>
            <a:spLocks noGrp="1"/>
          </p:cNvSpPr>
          <p:nvPr>
            <p:ph idx="1"/>
          </p:nvPr>
        </p:nvSpPr>
        <p:spPr/>
        <p:txBody>
          <a:bodyPr>
            <a:normAutofit/>
          </a:bodyPr>
          <a:lstStyle/>
          <a:p>
            <a:pPr algn="just"/>
            <a:r>
              <a:rPr lang="fa-IR" sz="3200" dirty="0" smtClean="0"/>
              <a:t>گذراندن دوره های آموزشی به ویژه آموزش کارگاهی سطح دانش کارکنان و کارشناسان راافزایش داده و زمینه را برای شناخت مسائل سیستم آماده می کند.همچنین شرکت در همایشهای علمی وبرخورد با افکار،اندیشه هاوافرادمختلف دراین مجامع باعث ایجاد نگرش نوین و به روز نسبت به فرآیندهای سازمانی و یافتن مسائل سیستم می شود.</a:t>
            </a:r>
            <a:endParaRPr lang="fa-IR" sz="3200" dirty="0"/>
          </a:p>
        </p:txBody>
      </p:sp>
    </p:spTree>
    <p:extLst>
      <p:ext uri="{BB962C8B-B14F-4D97-AF65-F5344CB8AC3E}">
        <p14:creationId xmlns:p14="http://schemas.microsoft.com/office/powerpoint/2010/main" val="514900025"/>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pPr algn="r"/>
            <a:r>
              <a:rPr lang="fa-IR" dirty="0" smtClean="0"/>
              <a:t>پیش آگهی رویدادها:</a:t>
            </a:r>
            <a:endParaRPr lang="fa-IR" dirty="0"/>
          </a:p>
        </p:txBody>
      </p:sp>
      <p:sp>
        <p:nvSpPr>
          <p:cNvPr id="3" name="Content Placeholder 2"/>
          <p:cNvSpPr>
            <a:spLocks noGrp="1"/>
          </p:cNvSpPr>
          <p:nvPr>
            <p:ph idx="1"/>
          </p:nvPr>
        </p:nvSpPr>
        <p:spPr>
          <a:xfrm>
            <a:off x="467544" y="1700808"/>
            <a:ext cx="8229600" cy="4389120"/>
          </a:xfrm>
        </p:spPr>
        <p:txBody>
          <a:bodyPr>
            <a:noAutofit/>
          </a:bodyPr>
          <a:lstStyle/>
          <a:p>
            <a:pPr algn="just"/>
            <a:r>
              <a:rPr lang="fa-IR" sz="2400" dirty="0" smtClean="0"/>
              <a:t>بسیاری از مسائل و مشکلات با کمی دقت قابل پیش بینی هستند.پیش آگهی رویدادها به سه روش امکان پذیر است.</a:t>
            </a:r>
          </a:p>
          <a:p>
            <a:pPr algn="just"/>
            <a:r>
              <a:rPr lang="fa-IR" sz="2400" dirty="0" smtClean="0"/>
              <a:t>پیش آگهی قضاوتی:در این روش نظرافرادخبره درموردمسائل آینده مورد پرسش قرارمی گیرد.معمولا خطای پیش بینی دراین روش بالا بوده ونمی توان اطمینان داشت که نظرافراد همواره مقرون به صحت باشد.</a:t>
            </a:r>
          </a:p>
          <a:p>
            <a:pPr algn="just"/>
            <a:r>
              <a:rPr lang="fa-IR" sz="2400" dirty="0" smtClean="0"/>
              <a:t>پیش آگهی روند:براساس آمارواطلاعات گذشته روندآینده پیش بینی می شود،این نوع پیش بینی براین فرض استواراست که آینده ازروندی تبعیت می کندکه گذشته براساس آن شکل گرفته است.</a:t>
            </a:r>
          </a:p>
          <a:p>
            <a:pPr algn="just"/>
            <a:r>
              <a:rPr lang="fa-IR" sz="2400" dirty="0" smtClean="0"/>
              <a:t>پیش آگهی علت و معلول:این روش بریافته های پژوهشی وروابط بین متغیرهامتکی است و از طریق همبستگی و تحلیل ها م مدلهای آماری می توان مسائل را پیش آگهی کرد.برای مثال وقتی یافته های پژوهشی نشان داده که مصرف زیاد سیگاربا ابتلا به سرطان ریه رابطه مسقیم دارد،می توان بروز سرطان را درافرادسیگاری پیش آگهی کرد.</a:t>
            </a:r>
            <a:endParaRPr lang="fa-IR" sz="2400" dirty="0"/>
          </a:p>
        </p:txBody>
      </p:sp>
    </p:spTree>
    <p:extLst>
      <p:ext uri="{BB962C8B-B14F-4D97-AF65-F5344CB8AC3E}">
        <p14:creationId xmlns:p14="http://schemas.microsoft.com/office/powerpoint/2010/main" val="345335038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60648"/>
            <a:ext cx="7772400" cy="1470025"/>
          </a:xfrm>
        </p:spPr>
        <p:txBody>
          <a:bodyPr/>
          <a:lstStyle/>
          <a:p>
            <a:r>
              <a:rPr lang="fa-IR" dirty="0" smtClean="0"/>
              <a:t>اهداف آموزشی</a:t>
            </a:r>
            <a:endParaRPr lang="fa-IR" dirty="0"/>
          </a:p>
        </p:txBody>
      </p:sp>
      <p:sp>
        <p:nvSpPr>
          <p:cNvPr id="3" name="Subtitle 2"/>
          <p:cNvSpPr>
            <a:spLocks noGrp="1"/>
          </p:cNvSpPr>
          <p:nvPr>
            <p:ph type="subTitle" idx="1"/>
          </p:nvPr>
        </p:nvSpPr>
        <p:spPr>
          <a:xfrm>
            <a:off x="2195736" y="2060848"/>
            <a:ext cx="6400800" cy="4680520"/>
          </a:xfrm>
        </p:spPr>
        <p:txBody>
          <a:bodyPr>
            <a:normAutofit/>
          </a:bodyPr>
          <a:lstStyle/>
          <a:p>
            <a:pPr algn="just"/>
            <a:r>
              <a:rPr lang="fa-IR" sz="3200" dirty="0" smtClean="0">
                <a:solidFill>
                  <a:schemeClr val="tx1"/>
                </a:solidFill>
              </a:rPr>
              <a:t>روشهای تشخیص مسئله را توضیح دهید</a:t>
            </a:r>
          </a:p>
          <a:p>
            <a:pPr algn="just"/>
            <a:r>
              <a:rPr lang="fa-IR" sz="3200" dirty="0" smtClean="0">
                <a:solidFill>
                  <a:schemeClr val="tx1"/>
                </a:solidFill>
              </a:rPr>
              <a:t>بتوانید تشخیص دهید کدام یک از روشهای تشخیص مسئله درمحل کارشما بیشترقابل استفاده است</a:t>
            </a:r>
          </a:p>
          <a:p>
            <a:pPr algn="just"/>
            <a:r>
              <a:rPr lang="fa-IR" sz="3200" dirty="0" smtClean="0">
                <a:solidFill>
                  <a:schemeClr val="tx1"/>
                </a:solidFill>
              </a:rPr>
              <a:t>مسائل ومشکلات سیستم خودرابه وسیله </a:t>
            </a:r>
            <a:r>
              <a:rPr lang="fa-IR" sz="3200" dirty="0" smtClean="0"/>
              <a:t>روشهای </a:t>
            </a:r>
            <a:r>
              <a:rPr lang="fa-IR" sz="3200" dirty="0" smtClean="0">
                <a:solidFill>
                  <a:schemeClr val="tx1"/>
                </a:solidFill>
              </a:rPr>
              <a:t>ذیل تشخیص دهد</a:t>
            </a:r>
            <a:endParaRPr lang="fa-IR" sz="3200" dirty="0">
              <a:solidFill>
                <a:schemeClr val="tx1"/>
              </a:solidFill>
            </a:endParaRPr>
          </a:p>
        </p:txBody>
      </p:sp>
    </p:spTree>
    <p:extLst>
      <p:ext uri="{BB962C8B-B14F-4D97-AF65-F5344CB8AC3E}">
        <p14:creationId xmlns:p14="http://schemas.microsoft.com/office/powerpoint/2010/main" val="242108308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952"/>
            <a:ext cx="8305800" cy="1143000"/>
          </a:xfrm>
        </p:spPr>
        <p:txBody>
          <a:bodyPr>
            <a:normAutofit/>
          </a:bodyPr>
          <a:lstStyle/>
          <a:p>
            <a:pPr algn="ctr"/>
            <a:r>
              <a:rPr lang="fa-IR" sz="4800" b="1" dirty="0" smtClean="0">
                <a:solidFill>
                  <a:srgbClr val="7030A0"/>
                </a:solidFill>
              </a:rPr>
              <a:t>باسپاس از حسن توجه تان</a:t>
            </a:r>
            <a:endParaRPr lang="fa-IR" sz="4800" b="1" dirty="0">
              <a:solidFill>
                <a:srgbClr val="7030A0"/>
              </a:solidFill>
            </a:endParaRPr>
          </a:p>
        </p:txBody>
      </p:sp>
    </p:spTree>
    <p:extLst>
      <p:ext uri="{BB962C8B-B14F-4D97-AF65-F5344CB8AC3E}">
        <p14:creationId xmlns:p14="http://schemas.microsoft.com/office/powerpoint/2010/main" val="12776297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مقدمه</a:t>
            </a:r>
            <a:endParaRPr lang="fa-IR" dirty="0"/>
          </a:p>
        </p:txBody>
      </p:sp>
      <p:sp>
        <p:nvSpPr>
          <p:cNvPr id="3" name="Content Placeholder 2"/>
          <p:cNvSpPr>
            <a:spLocks noGrp="1"/>
          </p:cNvSpPr>
          <p:nvPr>
            <p:ph idx="1"/>
          </p:nvPr>
        </p:nvSpPr>
        <p:spPr/>
        <p:txBody>
          <a:bodyPr>
            <a:noAutofit/>
          </a:bodyPr>
          <a:lstStyle/>
          <a:p>
            <a:pPr algn="just"/>
            <a:r>
              <a:rPr lang="fa-IR" sz="2800" dirty="0" smtClean="0"/>
              <a:t>بایدمسائل بزرگ رازمانی که هنوزکوچک هستندشناخت بنابراین تشخیص مسئله مهمتر از حل مسئله است.برای تشخیص مسائل و مشکلات می توان ازروشهای مختلف بنا به ضرورت ها و موقعیتهای گوناگون بهره گرفت.برای تشخیص مسئله ابتداچهارپرسش مطرح می شود:</a:t>
            </a:r>
          </a:p>
          <a:p>
            <a:pPr algn="just"/>
            <a:r>
              <a:rPr lang="fa-IR" sz="2800" dirty="0" smtClean="0"/>
              <a:t>آیا مشکل در داده ها روی داده است؟</a:t>
            </a:r>
          </a:p>
          <a:p>
            <a:pPr algn="just"/>
            <a:r>
              <a:rPr lang="fa-IR" sz="2800" dirty="0" smtClean="0"/>
              <a:t>آیا مسئله مربوط به فرآیندو فرآگردهای سیستم است؟</a:t>
            </a:r>
          </a:p>
          <a:p>
            <a:pPr algn="just"/>
            <a:r>
              <a:rPr lang="fa-IR" sz="2800" dirty="0" smtClean="0"/>
              <a:t>آیا مسئله درستانده ها روی داده است؟</a:t>
            </a:r>
          </a:p>
          <a:p>
            <a:pPr algn="just"/>
            <a:r>
              <a:rPr lang="fa-IR" sz="2800" dirty="0" smtClean="0"/>
              <a:t>آیا مسئله دراثرارتباطات ومداخلات سیستم های محیطی پدیدارگشته است؟</a:t>
            </a:r>
            <a:endParaRPr lang="fa-IR" sz="2800" dirty="0"/>
          </a:p>
        </p:txBody>
      </p:sp>
    </p:spTree>
    <p:extLst>
      <p:ext uri="{BB962C8B-B14F-4D97-AF65-F5344CB8AC3E}">
        <p14:creationId xmlns:p14="http://schemas.microsoft.com/office/powerpoint/2010/main" val="382266922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روشهای تشخیص مسئله:</a:t>
            </a:r>
            <a:endParaRPr lang="fa-IR" dirty="0"/>
          </a:p>
        </p:txBody>
      </p:sp>
      <p:sp>
        <p:nvSpPr>
          <p:cNvPr id="3" name="Content Placeholder 2"/>
          <p:cNvSpPr>
            <a:spLocks noGrp="1"/>
          </p:cNvSpPr>
          <p:nvPr>
            <p:ph idx="1"/>
          </p:nvPr>
        </p:nvSpPr>
        <p:spPr/>
        <p:txBody>
          <a:bodyPr>
            <a:normAutofit/>
          </a:bodyPr>
          <a:lstStyle/>
          <a:p>
            <a:r>
              <a:rPr lang="fa-IR" dirty="0" smtClean="0"/>
              <a:t>روش غیرفعال:</a:t>
            </a:r>
          </a:p>
          <a:p>
            <a:r>
              <a:rPr lang="fa-IR" dirty="0" smtClean="0"/>
              <a:t>روشهایی که ما نقش مستقیمی در تشخیص مسئله نداریم ومسئله توسط دیگران تذکرداده می شودیاخودبروز می کنند</a:t>
            </a:r>
          </a:p>
          <a:p>
            <a:r>
              <a:rPr lang="fa-IR" dirty="0" smtClean="0"/>
              <a:t>روشهای زیرنمونه هایی از روش غیرفعال درتشخیص مسئله هستند:</a:t>
            </a:r>
          </a:p>
          <a:p>
            <a:pPr marL="0" indent="0">
              <a:buNone/>
            </a:pPr>
            <a:r>
              <a:rPr lang="fa-IR" dirty="0" smtClean="0"/>
              <a:t>1-کنترل </a:t>
            </a:r>
            <a:r>
              <a:rPr lang="fa-IR" dirty="0"/>
              <a:t>و ارزیابی توسط مدیران</a:t>
            </a:r>
          </a:p>
          <a:p>
            <a:pPr marL="0" indent="0">
              <a:buNone/>
            </a:pPr>
            <a:r>
              <a:rPr lang="fa-IR" dirty="0" smtClean="0"/>
              <a:t>2-بازرسی</a:t>
            </a:r>
          </a:p>
          <a:p>
            <a:pPr marL="0" indent="0">
              <a:buNone/>
            </a:pPr>
            <a:r>
              <a:rPr lang="fa-IR" dirty="0" smtClean="0"/>
              <a:t>3-واقعه بحرانی</a:t>
            </a:r>
            <a:endParaRPr lang="fa-IR" dirty="0"/>
          </a:p>
        </p:txBody>
      </p:sp>
    </p:spTree>
    <p:extLst>
      <p:ext uri="{BB962C8B-B14F-4D97-AF65-F5344CB8AC3E}">
        <p14:creationId xmlns:p14="http://schemas.microsoft.com/office/powerpoint/2010/main" val="255152367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1143000"/>
          </a:xfrm>
        </p:spPr>
        <p:txBody>
          <a:bodyPr>
            <a:normAutofit/>
          </a:bodyPr>
          <a:lstStyle/>
          <a:p>
            <a:pPr algn="r"/>
            <a:r>
              <a:rPr lang="fa-IR" dirty="0" smtClean="0"/>
              <a:t>روش فعال:</a:t>
            </a:r>
            <a:endParaRPr lang="fa-IR" dirty="0"/>
          </a:p>
        </p:txBody>
      </p:sp>
      <p:sp>
        <p:nvSpPr>
          <p:cNvPr id="3" name="Content Placeholder 2"/>
          <p:cNvSpPr>
            <a:spLocks noGrp="1"/>
          </p:cNvSpPr>
          <p:nvPr>
            <p:ph idx="1"/>
          </p:nvPr>
        </p:nvSpPr>
        <p:spPr>
          <a:xfrm>
            <a:off x="467544" y="1268760"/>
            <a:ext cx="8229600" cy="5257800"/>
          </a:xfrm>
        </p:spPr>
        <p:txBody>
          <a:bodyPr>
            <a:noAutofit/>
          </a:bodyPr>
          <a:lstStyle/>
          <a:p>
            <a:pPr algn="just"/>
            <a:r>
              <a:rPr lang="fa-IR" sz="2400" dirty="0" smtClean="0"/>
              <a:t>روشهای که خودمان برای تشخیص مسائل پیش قدم می شویم.روشهای زیرروشهای فعال در تشخیص مسئله هستند:</a:t>
            </a:r>
          </a:p>
          <a:p>
            <a:pPr algn="just"/>
            <a:r>
              <a:rPr lang="fa-IR" sz="2400" dirty="0" smtClean="0"/>
              <a:t>ساده کردن کارها</a:t>
            </a:r>
          </a:p>
          <a:p>
            <a:pPr algn="just"/>
            <a:r>
              <a:rPr lang="fa-IR" sz="2400" dirty="0" smtClean="0"/>
              <a:t>کنترل آماری</a:t>
            </a:r>
          </a:p>
          <a:p>
            <a:pPr algn="just"/>
            <a:r>
              <a:rPr lang="fa-IR" sz="2400" dirty="0" smtClean="0"/>
              <a:t>مقایسه کیفی و به کارگیری تجربه</a:t>
            </a:r>
          </a:p>
          <a:p>
            <a:pPr algn="just"/>
            <a:r>
              <a:rPr lang="fa-IR" sz="2400" dirty="0" smtClean="0"/>
              <a:t>کنترل گلوگاه ها</a:t>
            </a:r>
          </a:p>
          <a:p>
            <a:pPr algn="just"/>
            <a:r>
              <a:rPr lang="fa-IR" sz="2400" dirty="0" smtClean="0"/>
              <a:t>کنترل زمانی</a:t>
            </a:r>
          </a:p>
          <a:p>
            <a:pPr algn="just"/>
            <a:r>
              <a:rPr lang="fa-IR" sz="2400" dirty="0" smtClean="0"/>
              <a:t>کنترل مالی</a:t>
            </a:r>
          </a:p>
          <a:p>
            <a:pPr algn="just"/>
            <a:r>
              <a:rPr lang="fa-IR" sz="2400" dirty="0" smtClean="0"/>
              <a:t>بررسی فرآیند زمان انتظار</a:t>
            </a:r>
          </a:p>
          <a:p>
            <a:pPr algn="just"/>
            <a:r>
              <a:rPr lang="fa-IR" sz="2400" dirty="0" smtClean="0"/>
              <a:t>بررسی متون</a:t>
            </a:r>
          </a:p>
          <a:p>
            <a:pPr algn="just"/>
            <a:r>
              <a:rPr lang="fa-IR" sz="2400" dirty="0" smtClean="0"/>
              <a:t>شرکت در دوره های آموزشی و همایشهای علمی</a:t>
            </a:r>
          </a:p>
          <a:p>
            <a:pPr algn="just"/>
            <a:r>
              <a:rPr lang="fa-IR" sz="2400" dirty="0" smtClean="0"/>
              <a:t>پیش آگهی رویدادها</a:t>
            </a:r>
          </a:p>
          <a:p>
            <a:endParaRPr lang="fa-IR" sz="2400" dirty="0"/>
          </a:p>
        </p:txBody>
      </p:sp>
    </p:spTree>
    <p:extLst>
      <p:ext uri="{BB962C8B-B14F-4D97-AF65-F5344CB8AC3E}">
        <p14:creationId xmlns:p14="http://schemas.microsoft.com/office/powerpoint/2010/main" val="917536587"/>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764704"/>
            <a:ext cx="8229600" cy="1143000"/>
          </a:xfrm>
        </p:spPr>
        <p:txBody>
          <a:bodyPr>
            <a:normAutofit/>
          </a:bodyPr>
          <a:lstStyle/>
          <a:p>
            <a:r>
              <a:rPr lang="fa-IR" dirty="0" smtClean="0"/>
              <a:t>روش کنترل و ارزیابی توسط مدیران:</a:t>
            </a:r>
            <a:endParaRPr lang="fa-IR" dirty="0"/>
          </a:p>
        </p:txBody>
      </p:sp>
      <p:sp>
        <p:nvSpPr>
          <p:cNvPr id="3" name="Content Placeholder 2"/>
          <p:cNvSpPr>
            <a:spLocks noGrp="1"/>
          </p:cNvSpPr>
          <p:nvPr>
            <p:ph idx="1"/>
          </p:nvPr>
        </p:nvSpPr>
        <p:spPr>
          <a:xfrm>
            <a:off x="539552" y="2420888"/>
            <a:ext cx="8229600" cy="2908920"/>
          </a:xfrm>
        </p:spPr>
        <p:txBody>
          <a:bodyPr/>
          <a:lstStyle/>
          <a:p>
            <a:pPr algn="just"/>
            <a:r>
              <a:rPr lang="fa-IR" dirty="0" smtClean="0"/>
              <a:t>گاهی مشکل سازمان توسط مدیرسیستم عنوان شده وبه افراد ذیربط تذکرداده می شود.این روش درسازمانها به صورت سنتی رایج است و در سازمانهایی که تمرکزگرایی دارندودر نظام های بوروکراتیک بیشتر دیده می شوند.</a:t>
            </a:r>
            <a:endParaRPr lang="fa-IR" dirty="0"/>
          </a:p>
        </p:txBody>
      </p:sp>
    </p:spTree>
    <p:extLst>
      <p:ext uri="{BB962C8B-B14F-4D97-AF65-F5344CB8AC3E}">
        <p14:creationId xmlns:p14="http://schemas.microsoft.com/office/powerpoint/2010/main" val="2664976798"/>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12" y="188640"/>
            <a:ext cx="4186808" cy="1143000"/>
          </a:xfrm>
        </p:spPr>
        <p:txBody>
          <a:bodyPr/>
          <a:lstStyle/>
          <a:p>
            <a:r>
              <a:rPr lang="fa-IR" dirty="0" smtClean="0"/>
              <a:t>روش بازرسی</a:t>
            </a:r>
            <a:endParaRPr lang="fa-IR" dirty="0"/>
          </a:p>
        </p:txBody>
      </p:sp>
      <p:sp>
        <p:nvSpPr>
          <p:cNvPr id="3" name="Content Placeholder 2"/>
          <p:cNvSpPr>
            <a:spLocks noGrp="1"/>
          </p:cNvSpPr>
          <p:nvPr>
            <p:ph idx="1"/>
          </p:nvPr>
        </p:nvSpPr>
        <p:spPr/>
        <p:txBody>
          <a:bodyPr>
            <a:noAutofit/>
          </a:bodyPr>
          <a:lstStyle/>
          <a:p>
            <a:pPr algn="just"/>
            <a:r>
              <a:rPr lang="fa-IR" sz="3200" dirty="0" smtClean="0"/>
              <a:t>بازرسی می تواند ازدرون سازمان توسط افرادی که مدیریت سازمان تعیین می کندویا از بیرون سازمان توسط افرادی خارج از سیستم صورت گیرد.بازرسی معمولا به صورت ادواری وبه شکل آشکاریا نیمه آشکارانجام گیردواگربدون تورش ویا با روشهای علمی انجام گیرددر مسئله یابی سیستم کمک موثری می </a:t>
            </a:r>
            <a:r>
              <a:rPr lang="fa-IR" sz="3200" dirty="0" smtClean="0"/>
              <a:t>کند.</a:t>
            </a:r>
            <a:endParaRPr lang="fa-IR" sz="3200" dirty="0"/>
          </a:p>
        </p:txBody>
      </p:sp>
    </p:spTree>
    <p:extLst>
      <p:ext uri="{BB962C8B-B14F-4D97-AF65-F5344CB8AC3E}">
        <p14:creationId xmlns:p14="http://schemas.microsoft.com/office/powerpoint/2010/main" val="841709928"/>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واقعه بحرانی</a:t>
            </a:r>
            <a:endParaRPr lang="fa-IR" dirty="0"/>
          </a:p>
        </p:txBody>
      </p:sp>
      <p:sp>
        <p:nvSpPr>
          <p:cNvPr id="3" name="Content Placeholder 2"/>
          <p:cNvSpPr>
            <a:spLocks noGrp="1"/>
          </p:cNvSpPr>
          <p:nvPr>
            <p:ph idx="1"/>
          </p:nvPr>
        </p:nvSpPr>
        <p:spPr/>
        <p:txBody>
          <a:bodyPr/>
          <a:lstStyle/>
          <a:p>
            <a:pPr algn="just"/>
            <a:r>
              <a:rPr lang="fa-IR" dirty="0" smtClean="0"/>
              <a:t>بسیار اتفاق می افتدکه مسائل ومشکلات زمانی چهره خود را نشان می دهند که منجربه رویدادی غیره منتظره شوند.رویدادهایی نظیربروز حوادث،سوانح،اپیدمی ها،مرگ و میرها و غیره پس ازروی دادن به فکرمسائل و حل مشکلات می افتیم.</a:t>
            </a:r>
            <a:endParaRPr lang="fa-IR" dirty="0"/>
          </a:p>
        </p:txBody>
      </p:sp>
    </p:spTree>
    <p:extLst>
      <p:ext uri="{BB962C8B-B14F-4D97-AF65-F5344CB8AC3E}">
        <p14:creationId xmlns:p14="http://schemas.microsoft.com/office/powerpoint/2010/main" val="2553625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بروز شکایت وانتقاد:</a:t>
            </a:r>
            <a:endParaRPr lang="fa-IR" dirty="0"/>
          </a:p>
        </p:txBody>
      </p:sp>
      <p:sp>
        <p:nvSpPr>
          <p:cNvPr id="3" name="Content Placeholder 2"/>
          <p:cNvSpPr>
            <a:spLocks noGrp="1"/>
          </p:cNvSpPr>
          <p:nvPr>
            <p:ph idx="1"/>
          </p:nvPr>
        </p:nvSpPr>
        <p:spPr/>
        <p:txBody>
          <a:bodyPr/>
          <a:lstStyle/>
          <a:p>
            <a:pPr algn="just"/>
            <a:r>
              <a:rPr lang="fa-IR" dirty="0" smtClean="0"/>
              <a:t>برخی سازمانها اصل رابراین قرارمی دهندکه سازمان آنها خوب کارمی کندمگرآنکه شکایتی از عملکردآنها شود.این روش زمانی موثرواقع می شودکه ازمراجعین خودبخواهیم نقاط ضعف واحدهای خدماتی رابه مدیریت سازمان منعکس کنند.</a:t>
            </a:r>
            <a:endParaRPr lang="fa-IR" dirty="0"/>
          </a:p>
        </p:txBody>
      </p:sp>
    </p:spTree>
    <p:extLst>
      <p:ext uri="{BB962C8B-B14F-4D97-AF65-F5344CB8AC3E}">
        <p14:creationId xmlns:p14="http://schemas.microsoft.com/office/powerpoint/2010/main" val="2181031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224</TotalTime>
  <Words>1028</Words>
  <Application>Microsoft Office PowerPoint</Application>
  <PresentationFormat>On-screen Show (4:3)</PresentationFormat>
  <Paragraphs>64</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Andalus</vt:lpstr>
      <vt:lpstr>Calibri</vt:lpstr>
      <vt:lpstr>Constantia</vt:lpstr>
      <vt:lpstr>Majalla UI</vt:lpstr>
      <vt:lpstr>Traditional Arabic</vt:lpstr>
      <vt:lpstr>Wingdings 2</vt:lpstr>
      <vt:lpstr>Flow</vt:lpstr>
      <vt:lpstr>بسم الله الرحمن الرحیم  تشخیص مسئله</vt:lpstr>
      <vt:lpstr>اهداف آموزشی</vt:lpstr>
      <vt:lpstr>مقدمه</vt:lpstr>
      <vt:lpstr>روشهای تشخیص مسئله:</vt:lpstr>
      <vt:lpstr>روش فعال:</vt:lpstr>
      <vt:lpstr>روش کنترل و ارزیابی توسط مدیران:</vt:lpstr>
      <vt:lpstr>روش بازرسی</vt:lpstr>
      <vt:lpstr>واقعه بحرانی</vt:lpstr>
      <vt:lpstr>بروز شکایت وانتقاد:</vt:lpstr>
      <vt:lpstr>ساده کردن کارها:</vt:lpstr>
      <vt:lpstr>کنترل آماری:</vt:lpstr>
      <vt:lpstr>مقایسه کیفی و به کار گیری تجربه:</vt:lpstr>
      <vt:lpstr>کنترل گلو گاها:</vt:lpstr>
      <vt:lpstr>کنترل مالی:</vt:lpstr>
      <vt:lpstr>کنترل زمانی:</vt:lpstr>
      <vt:lpstr>بررسی فرآیندزمان انتظار:</vt:lpstr>
      <vt:lpstr>بررسی متون:</vt:lpstr>
      <vt:lpstr>شرکت در دوره های آموزشی و همایشهای علمی:</vt:lpstr>
      <vt:lpstr>پیش آگهی رویدادها:</vt:lpstr>
      <vt:lpstr>باسپاس از حسن توجه تان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تشخیص مسئله</dc:title>
  <dc:creator>sepid</dc:creator>
  <cp:lastModifiedBy>pcc</cp:lastModifiedBy>
  <cp:revision>25</cp:revision>
  <dcterms:created xsi:type="dcterms:W3CDTF">2016-02-14T16:36:51Z</dcterms:created>
  <dcterms:modified xsi:type="dcterms:W3CDTF">2016-05-10T09:14:22Z</dcterms:modified>
</cp:coreProperties>
</file>